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37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292" r:id="rId11"/>
    <p:sldId id="287" r:id="rId12"/>
    <p:sldId id="282" r:id="rId13"/>
    <p:sldId id="283" r:id="rId14"/>
    <p:sldId id="304" r:id="rId15"/>
    <p:sldId id="294" r:id="rId16"/>
    <p:sldId id="295" r:id="rId17"/>
    <p:sldId id="289" r:id="rId18"/>
    <p:sldId id="296" r:id="rId19"/>
    <p:sldId id="305" r:id="rId20"/>
    <p:sldId id="306" r:id="rId21"/>
    <p:sldId id="307" r:id="rId22"/>
    <p:sldId id="308" r:id="rId23"/>
    <p:sldId id="310" r:id="rId24"/>
    <p:sldId id="315" r:id="rId25"/>
    <p:sldId id="311" r:id="rId26"/>
    <p:sldId id="312" r:id="rId27"/>
    <p:sldId id="313" r:id="rId28"/>
    <p:sldId id="299" r:id="rId29"/>
    <p:sldId id="314" r:id="rId30"/>
    <p:sldId id="300" r:id="rId31"/>
    <p:sldId id="302" r:id="rId32"/>
    <p:sldId id="301" r:id="rId33"/>
    <p:sldId id="281" r:id="rId34"/>
    <p:sldId id="298" r:id="rId35"/>
    <p:sldId id="3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6"/>
    <p:restoredTop sz="92974"/>
  </p:normalViewPr>
  <p:slideViewPr>
    <p:cSldViewPr snapToGrid="0" snapToObjects="1">
      <p:cViewPr varScale="1">
        <p:scale>
          <a:sx n="79" d="100"/>
          <a:sy n="79" d="100"/>
        </p:scale>
        <p:origin x="216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29/01/2020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1/29/20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1/29/20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1/29/20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1/29/20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1/29/20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elcampos/padroes-projetos" TargetMode="External"/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archive/32713.pdf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15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50811483" TargetMode="External"/><Relationship Id="rId2" Type="http://schemas.openxmlformats.org/officeDocument/2006/relationships/hyperlink" Target="https://books.google.com.br/books?id=VQaf_vOTDz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br/books?isbn=01327605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53533"/>
            <a:ext cx="12192000" cy="1085225"/>
          </a:xfrm>
        </p:spPr>
        <p:txBody>
          <a:bodyPr>
            <a:normAutofit/>
          </a:bodyPr>
          <a:lstStyle/>
          <a:p>
            <a:pPr algn="ctr"/>
            <a:r>
              <a:rPr lang="pt-BR" sz="4400" b="1" i="1" dirty="0"/>
              <a:t>Design </a:t>
            </a:r>
            <a:r>
              <a:rPr lang="pt-BR" sz="4400" b="1" i="1" dirty="0" err="1"/>
              <a:t>patterns</a:t>
            </a:r>
            <a:r>
              <a:rPr lang="pt-BR" sz="4400" b="1" i="1" dirty="0"/>
              <a:t>: Padrões de projetos</a:t>
            </a:r>
            <a:endParaRPr lang="pt-BR" sz="44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000" y="1999231"/>
            <a:ext cx="10490200" cy="1695753"/>
          </a:xfrm>
        </p:spPr>
        <p:txBody>
          <a:bodyPr>
            <a:noAutofit/>
          </a:bodyPr>
          <a:lstStyle/>
          <a:p>
            <a:pPr algn="ctr"/>
            <a:r>
              <a:rPr lang="pt-BR" sz="2400" b="1" dirty="0"/>
              <a:t>Prof. Me. Manoel Campos </a:t>
            </a:r>
            <a:br>
              <a:rPr lang="pt-BR" sz="2400" b="1" dirty="0"/>
            </a:br>
            <a:r>
              <a:rPr lang="pt-BR" sz="2400" b="1" dirty="0"/>
              <a:t>Instituto Federal de Educação do Tocantins (IFTO, Campus Palmas)</a:t>
            </a:r>
          </a:p>
          <a:p>
            <a:pPr algn="ctr"/>
            <a:r>
              <a:rPr lang="pt-BR" sz="2400" b="1" dirty="0">
                <a:hlinkClick r:id="rId2"/>
              </a:rPr>
              <a:t>https://about.me/manoelcampos</a:t>
            </a:r>
            <a:r>
              <a:rPr lang="pt-BR" sz="2400" b="1" dirty="0"/>
              <a:t> </a:t>
            </a:r>
          </a:p>
          <a:p>
            <a:pPr algn="ctr"/>
            <a:r>
              <a:rPr lang="pt-BR" sz="2400" b="1" dirty="0">
                <a:hlinkClick r:id="rId3"/>
              </a:rPr>
              <a:t>https://github.com/manoelcampos/padroes-projetos</a:t>
            </a:r>
            <a:r>
              <a:rPr lang="pt-BR" sz="2400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8CD64544-CD3A-374B-B7D1-311BFCA7B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351" y="3866101"/>
            <a:ext cx="7077559" cy="108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3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(Autor do aclamado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chegar a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aprende-se algo que é levado para projetos futuros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“Um padrão de projeto representa a descrição de um problema e uma solução amplamente testada, que pode ser reutilizada inúmeras vezes, inclusive com modificações”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É como uma receita de bolo..</a:t>
            </a:r>
          </a:p>
          <a:p>
            <a:r>
              <a:rPr lang="pt-BR" sz="3200" dirty="0"/>
              <a:t>não pra implementação de algoritmos...</a:t>
            </a:r>
          </a:p>
          <a:p>
            <a:r>
              <a:rPr lang="pt-BR" sz="3200" dirty="0"/>
              <a:t>mas pra modelar soluções orientadas a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software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software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Extreme </a:t>
            </a:r>
            <a:r>
              <a:rPr lang="pt-BR" sz="3200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dirty="0" err="1"/>
              <a:t>Refactoring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/>
              <a:t>Nome</a:t>
            </a:r>
            <a:r>
              <a:rPr lang="pt-BR" sz="3200" dirty="0"/>
              <a:t> do padrão</a:t>
            </a:r>
          </a:p>
          <a:p>
            <a:r>
              <a:rPr lang="pt-BR" sz="3200" b="1" dirty="0"/>
              <a:t>Problema</a:t>
            </a:r>
            <a:r>
              <a:rPr lang="pt-BR" sz="3200" dirty="0"/>
              <a:t> que ele resolve</a:t>
            </a:r>
          </a:p>
          <a:p>
            <a:r>
              <a:rPr lang="pt-BR" sz="3200" b="1" dirty="0"/>
              <a:t>Modelagem</a:t>
            </a:r>
            <a:r>
              <a:rPr lang="pt-BR" sz="3200" dirty="0"/>
              <a:t> normalmente utilizada</a:t>
            </a:r>
          </a:p>
          <a:p>
            <a:r>
              <a:rPr lang="pt-BR" sz="3200" b="1" dirty="0"/>
              <a:t>Prós e contras</a:t>
            </a:r>
            <a:r>
              <a:rPr lang="pt-BR" sz="3200" dirty="0"/>
              <a:t>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Possível maior números de classes a implementar.</a:t>
            </a:r>
          </a:p>
          <a:p>
            <a:r>
              <a:rPr lang="pt-BR" sz="3200" dirty="0"/>
              <a:t>Isso leva a maior número de objetos em memória</a:t>
            </a:r>
          </a:p>
          <a:p>
            <a:r>
              <a:rPr lang="pt-BR" sz="3200" dirty="0"/>
              <a:t>Normalmente isso não é um problema...</a:t>
            </a:r>
          </a:p>
          <a:p>
            <a:r>
              <a:rPr lang="pt-BR" sz="3200" dirty="0"/>
              <a:t>a não ser que precise instanciar o padrão inúmeras vezes...</a:t>
            </a:r>
          </a:p>
          <a:p>
            <a:r>
              <a:rPr lang="pt-BR" sz="3200" dirty="0"/>
              <a:t>como quando tem-se uma grande quantidade de dados a serem processados.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Vamos partir de algumas suposições...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Por outro lado, modelagem de sistemas é mais fácil de absorver, mas é chato e os alunos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  <p:bldP spid="3" grpId="2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Usado, e.g.,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Aderem ao </a:t>
            </a:r>
            <a:r>
              <a:rPr lang="pt-BR" sz="3200" i="1" dirty="0"/>
              <a:t>Single </a:t>
            </a:r>
            <a:r>
              <a:rPr lang="pt-BR" sz="3200" i="1" dirty="0" err="1"/>
              <a:t>Responsibility</a:t>
            </a:r>
            <a:r>
              <a:rPr lang="pt-BR" sz="3200" i="1" dirty="0"/>
              <a:t> </a:t>
            </a:r>
            <a:r>
              <a:rPr lang="pt-BR" sz="3200" i="1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  <a:p>
            <a:r>
              <a:rPr lang="pt-BR" sz="3200" b="1" dirty="0"/>
              <a:t>S</a:t>
            </a:r>
            <a:r>
              <a:rPr lang="pt-BR" sz="3200" dirty="0"/>
              <a:t>RP é um dos 5 princípios </a:t>
            </a:r>
            <a:r>
              <a:rPr lang="pt-BR" sz="3200" b="1" dirty="0"/>
              <a:t>S</a:t>
            </a:r>
            <a:r>
              <a:rPr lang="pt-BR" sz="3200" dirty="0"/>
              <a:t>OLID. </a:t>
            </a:r>
            <a:r>
              <a:rPr lang="en-US" sz="3200" dirty="0"/>
              <a:t>[ASDPPP]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668091"/>
            <a:ext cx="11728527" cy="4881678"/>
          </a:xfrm>
        </p:spPr>
        <p:txBody>
          <a:bodyPr>
            <a:normAutofit/>
          </a:bodyPr>
          <a:lstStyle/>
          <a:p>
            <a:r>
              <a:rPr lang="pt-BR" sz="3000" dirty="0"/>
              <a:t>Definem estruturas que facilitam a utilização </a:t>
            </a:r>
            <a:br>
              <a:rPr lang="pt-BR" sz="3000" dirty="0"/>
            </a:br>
            <a:r>
              <a:rPr lang="pt-BR" sz="3000" dirty="0"/>
              <a:t>de determinadas classes e a extensão de </a:t>
            </a:r>
            <a:br>
              <a:rPr lang="pt-BR" sz="3000" dirty="0"/>
            </a:br>
            <a:r>
              <a:rPr lang="pt-BR" sz="3000" dirty="0"/>
              <a:t>forma independente</a:t>
            </a:r>
          </a:p>
          <a:p>
            <a:r>
              <a:rPr lang="pt-BR" sz="3000" dirty="0"/>
              <a:t>Conjunto de classes representando </a:t>
            </a:r>
            <a:br>
              <a:rPr lang="pt-BR" sz="3000" dirty="0"/>
            </a:br>
            <a:r>
              <a:rPr lang="pt-BR" sz="3000" dirty="0"/>
              <a:t>uma estrutura</a:t>
            </a:r>
          </a:p>
          <a:p>
            <a:r>
              <a:rPr lang="pt-BR" sz="3000" dirty="0"/>
              <a:t>Esconde a complexidade de interação </a:t>
            </a:r>
            <a:br>
              <a:rPr lang="pt-BR" sz="3000" dirty="0"/>
            </a:br>
            <a:r>
              <a:rPr lang="pt-BR" sz="3000" dirty="0"/>
              <a:t>com certas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2477185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2477185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2477185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860885"/>
            <a:ext cx="11728527" cy="4688884"/>
          </a:xfrm>
        </p:spPr>
        <p:txBody>
          <a:bodyPr>
            <a:normAutofit/>
          </a:bodyPr>
          <a:lstStyle/>
          <a:p>
            <a:r>
              <a:rPr lang="pt-BR" sz="3200" dirty="0"/>
              <a:t>Em geral, a utilização destes padrões visa facilitar a organização e evolução do projeto, principalmente porque: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”A única constante em desenvolvimento de software é a mudança”*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1800" i="1" dirty="0"/>
              <a:t>*Frase original do filósofo grego </a:t>
            </a:r>
            <a:r>
              <a:rPr lang="pt-BR" sz="1800" i="1" dirty="0" err="1"/>
              <a:t>Heraclitus</a:t>
            </a:r>
            <a:r>
              <a:rPr lang="pt-BR" sz="1800" i="1" dirty="0"/>
              <a:t>, adotada pela comunidade de desenvolvimento ágil de software. [FRS]</a:t>
            </a:r>
          </a:p>
        </p:txBody>
      </p:sp>
    </p:spTree>
    <p:extLst>
      <p:ext uri="{BB962C8B-B14F-4D97-AF65-F5344CB8AC3E}">
        <p14:creationId xmlns:p14="http://schemas.microsoft.com/office/powerpoint/2010/main" val="14442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Fornecem um vocabulário comum para desenvolvedores, facilitando comunicação e leitura de código</a:t>
            </a:r>
          </a:p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É essencial conhecer se você pretende atuar como engenheiro de software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o uso e adoção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8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entenderá melhor seu código e de outros projetos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poderá contribuir pra comunidade Open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18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design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Desenhar diagramas UML pode ser fácil, mas ao implementar você pode perceber que sua modelagem não vai funcionar como esperado.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Seu problema pode ser simples e o uso de um padrão pode complicar a implementação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Membros da equipe podem alegar que o padrão trará uma série de benefícios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Pode ser que nenhum deles seja um requisito do sistema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É preciso ter em mente alguns princípios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Ao decidir aplicar um padrão, é preciso analisar prós e contras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77586" y="191636"/>
            <a:ext cx="11670280" cy="656453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109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8944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363578"/>
            <a:ext cx="10949976" cy="53910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</a:t>
            </a:r>
            <a:r>
              <a:rPr lang="en-US" sz="2000" b="1" dirty="0"/>
              <a:t>: </a:t>
            </a:r>
            <a:r>
              <a:rPr lang="en-US" sz="2000" b="1" dirty="0" err="1"/>
              <a:t>Soluções</a:t>
            </a:r>
            <a:r>
              <a:rPr lang="en-US" sz="2000" b="1" dirty="0"/>
              <a:t> </a:t>
            </a:r>
            <a:r>
              <a:rPr lang="en-US" sz="2000" b="1" dirty="0" err="1"/>
              <a:t>reutilizáveis</a:t>
            </a:r>
            <a:r>
              <a:rPr lang="en-US" sz="2000" b="1" dirty="0"/>
              <a:t> de software </a:t>
            </a:r>
            <a:r>
              <a:rPr lang="en-US" sz="2000" b="1" dirty="0" err="1"/>
              <a:t>orientado</a:t>
            </a:r>
            <a:r>
              <a:rPr lang="en-US" sz="2000" b="1" dirty="0"/>
              <a:t> a </a:t>
            </a:r>
            <a:r>
              <a:rPr lang="en-US" sz="2000" b="1" dirty="0" err="1"/>
              <a:t>objetos</a:t>
            </a:r>
            <a:r>
              <a:rPr lang="en-US" sz="2000" b="1" dirty="0"/>
              <a:t>”. Erich Gamma, Richard Helm, Ralph Johnson, John </a:t>
            </a:r>
            <a:r>
              <a:rPr lang="en-US" sz="2000" b="1" dirty="0" err="1"/>
              <a:t>Vlissides</a:t>
            </a:r>
            <a:r>
              <a:rPr lang="en-US" sz="2000" b="1" dirty="0"/>
              <a:t> (</a:t>
            </a:r>
            <a:r>
              <a:rPr lang="en-US" sz="2000" b="1" i="1" dirty="0"/>
              <a:t>Gang of Four, </a:t>
            </a:r>
            <a:r>
              <a:rPr lang="en-US" sz="2000" b="1" i="1" dirty="0" err="1"/>
              <a:t>GoF</a:t>
            </a:r>
            <a:r>
              <a:rPr lang="en-US" sz="2000" b="1" i="1" dirty="0"/>
              <a:t> </a:t>
            </a:r>
            <a:r>
              <a:rPr lang="en-US" sz="2000" b="1" i="1" dirty="0" err="1"/>
              <a:t>ou</a:t>
            </a:r>
            <a:r>
              <a:rPr lang="en-US" sz="2000" b="1" i="1" dirty="0"/>
              <a:t> Gangue dos Quatro</a:t>
            </a:r>
            <a:r>
              <a:rPr lang="en-US" sz="2000" b="1" dirty="0"/>
              <a:t>) [</a:t>
            </a:r>
            <a:r>
              <a:rPr lang="en-US" sz="2000" b="1" dirty="0" err="1"/>
              <a:t>GoF</a:t>
            </a:r>
            <a:r>
              <a:rPr lang="en-US" sz="2000" b="1" dirty="0"/>
              <a:t>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“Use a </a:t>
            </a:r>
            <a:r>
              <a:rPr lang="en-US" sz="2000" b="1" dirty="0" err="1"/>
              <a:t>Cabeça</a:t>
            </a:r>
            <a:r>
              <a:rPr lang="en-US" sz="2000" b="1" dirty="0"/>
              <a:t>! 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Projetos</a:t>
            </a:r>
            <a:r>
              <a:rPr lang="en-US" sz="2000" b="1" dirty="0"/>
              <a:t> (Design Patterns)”. Eric Freeman &amp; Elisabeth Freeman [UCPP].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Implementação</a:t>
            </a:r>
            <a:r>
              <a:rPr lang="en-US" sz="2000" dirty="0"/>
              <a:t>: Um </a:t>
            </a:r>
            <a:r>
              <a:rPr lang="en-US" sz="2000" dirty="0" err="1"/>
              <a:t>catálogo</a:t>
            </a:r>
            <a:r>
              <a:rPr lang="en-US" sz="2000" dirty="0"/>
              <a:t> de </a:t>
            </a:r>
            <a:r>
              <a:rPr lang="en-US" sz="2000" dirty="0" err="1"/>
              <a:t>padrões</a:t>
            </a:r>
            <a:r>
              <a:rPr lang="en-US" sz="2000" dirty="0"/>
              <a:t> </a:t>
            </a:r>
            <a:r>
              <a:rPr lang="en-US" sz="2000" dirty="0" err="1"/>
              <a:t>indispensável</a:t>
            </a:r>
            <a:r>
              <a:rPr lang="en-US" sz="2000" dirty="0"/>
              <a:t> para o </a:t>
            </a:r>
            <a:r>
              <a:rPr lang="en-US" sz="2000" dirty="0" err="1"/>
              <a:t>dia</a:t>
            </a:r>
            <a:r>
              <a:rPr lang="en-US" sz="2000" dirty="0"/>
              <a:t> a </a:t>
            </a:r>
            <a:r>
              <a:rPr lang="en-US" sz="2000" dirty="0" err="1"/>
              <a:t>dia</a:t>
            </a:r>
            <a:r>
              <a:rPr lang="en-US" sz="2000" dirty="0"/>
              <a:t> do </a:t>
            </a:r>
            <a:r>
              <a:rPr lang="en-US" sz="2000" dirty="0" err="1"/>
              <a:t>programador</a:t>
            </a:r>
            <a:r>
              <a:rPr lang="en-US" sz="2000" dirty="0"/>
              <a:t>”, Kent Beck. [PI]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2"/>
              </a:rPr>
              <a:t>Flexible, Reliable Software: Using Patterns and Agile Development</a:t>
            </a:r>
            <a:r>
              <a:rPr lang="en-US" sz="2000" dirty="0"/>
              <a:t>”. Henrik B. Christensen, 2011. [FRS]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3"/>
              </a:rPr>
              <a:t>Código Limpo: Habilidades Práticas do Agile Software</a:t>
            </a:r>
            <a:r>
              <a:rPr lang="en-US" sz="2000" dirty="0"/>
              <a:t>”. Robert Martin, 2009. [CL]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4"/>
              </a:rPr>
              <a:t>Agile software development principles, patterns, and practices</a:t>
            </a:r>
            <a:r>
              <a:rPr lang="en-US" sz="2000" dirty="0"/>
              <a:t>”, Robert Martin, 2011 (</a:t>
            </a:r>
            <a:r>
              <a:rPr lang="en-US" sz="2000" dirty="0" err="1"/>
              <a:t>Apresento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SOLID). [ASDPPP]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* </a:t>
            </a:r>
            <a:r>
              <a:rPr lang="en-US" sz="2000" i="1" dirty="0" err="1"/>
              <a:t>Não</a:t>
            </a:r>
            <a:r>
              <a:rPr lang="en-US" sz="2000" i="1" dirty="0"/>
              <a:t> </a:t>
            </a:r>
            <a:r>
              <a:rPr lang="en-US" sz="2000" i="1" dirty="0" err="1"/>
              <a:t>tem</a:t>
            </a:r>
            <a:r>
              <a:rPr lang="en-US" sz="2000" i="1" dirty="0"/>
              <a:t> </a:t>
            </a:r>
            <a:r>
              <a:rPr lang="en-US" sz="2000" i="1" dirty="0" err="1"/>
              <a:t>na</a:t>
            </a:r>
            <a:r>
              <a:rPr lang="en-US" sz="2000" i="1" dirty="0"/>
              <a:t> </a:t>
            </a:r>
            <a:r>
              <a:rPr lang="en-US" sz="2000" i="1" dirty="0" err="1"/>
              <a:t>biblioteca</a:t>
            </a:r>
            <a:r>
              <a:rPr lang="en-US" sz="2000" i="1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ter projetado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outerShdw blurRad="7620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Alterar a implementação para refletir mudanças no projeto pode ser bastante trabalhoso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Imagine precisar 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Obviamente em se tratando de software, nem sempre será tão complicado ou impossível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Tudo depende de cada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Por mais que modelagem não seja algo complexo na maioria dos casos, existem inúmeras possibilidades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errada, existe a mais adequada aos requisitos funcionais e não funcionais do projeto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Muitas vezes é preciso tomar decisões e 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pode levar tempo, inclusive na tomada de decisão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Adicionalmente, sistemas complexos podem ser difíceis de modelar, requerendo tempo e esforço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Se você está desenvolvimento uma biblioteca, API, framework para ser reutilizado por outros desenvolvedores,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1412</Words>
  <Application>Microsoft Macintosh PowerPoint</Application>
  <PresentationFormat>Widescreen</PresentationFormat>
  <Paragraphs>155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Century Gothic</vt:lpstr>
      <vt:lpstr>Vapor Trail</vt:lpstr>
      <vt:lpstr>Design patterns: Padrões de projetos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Now What ?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Categorização (gof)</vt:lpstr>
      <vt:lpstr>Alguns benefícios</vt:lpstr>
      <vt:lpstr>Alguns benefícios</vt:lpstr>
      <vt:lpstr>Alguns benefícios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158</cp:revision>
  <dcterms:created xsi:type="dcterms:W3CDTF">2019-06-08T18:45:18Z</dcterms:created>
  <dcterms:modified xsi:type="dcterms:W3CDTF">2020-01-29T18:27:30Z</dcterms:modified>
</cp:coreProperties>
</file>